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44" r:id="rId5"/>
    <p:sldId id="345" r:id="rId6"/>
    <p:sldId id="348" r:id="rId7"/>
    <p:sldId id="350" r:id="rId8"/>
    <p:sldId id="357" r:id="rId9"/>
    <p:sldId id="358" r:id="rId10"/>
    <p:sldId id="351" r:id="rId11"/>
    <p:sldId id="359" r:id="rId12"/>
    <p:sldId id="354" r:id="rId13"/>
    <p:sldId id="35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A3D024-909B-3BC2-1496-FEEAB652808A}" name="Sher Dionisio" initials="" userId="S::Sher.Dionisio@teksystemsgs.com::02daa716-9709-4d47-a153-1943ce1675c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9174" autoAdjust="0"/>
  </p:normalViewPr>
  <p:slideViewPr>
    <p:cSldViewPr snapToGrid="0">
      <p:cViewPr>
        <p:scale>
          <a:sx n="50" d="100"/>
          <a:sy n="50" d="100"/>
        </p:scale>
        <p:origin x="1284" y="172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109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5/19/2024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5/19/2024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29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78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700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345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099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646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.NET 8</a:t>
            </a:r>
          </a:p>
          <a:p>
            <a:r>
              <a:rPr lang="en-US" dirty="0" err="1"/>
              <a:t>Swashbuckle</a:t>
            </a:r>
            <a:endParaRPr lang="en-US" dirty="0"/>
          </a:p>
          <a:p>
            <a:r>
              <a:rPr lang="en-US" dirty="0" err="1"/>
              <a:t>xUnit</a:t>
            </a:r>
            <a:endParaRPr lang="en-US" dirty="0"/>
          </a:p>
          <a:p>
            <a:r>
              <a:rPr lang="en-US" dirty="0"/>
              <a:t>Bogus</a:t>
            </a:r>
          </a:p>
          <a:p>
            <a:r>
              <a:rPr lang="en-US" dirty="0" err="1"/>
              <a:t>Moq</a:t>
            </a:r>
            <a:endParaRPr lang="en-US" dirty="0"/>
          </a:p>
          <a:p>
            <a:r>
              <a:rPr lang="en-US" dirty="0" err="1"/>
              <a:t>FluentAssertions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4923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1678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725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475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A39D92-9919-A80E-44FF-6B912E8507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8788" y="457200"/>
            <a:ext cx="11274425" cy="59436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2FF34D-C8F8-1796-647D-D17056A27E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1955" y="612475"/>
            <a:ext cx="4701904" cy="3079029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0768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30338E2-B50A-8F3E-2CA7-A75753E7E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629" y="598947"/>
            <a:ext cx="1051560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C8DD029-A673-92B9-0343-3B35BE46D2F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29641" y="2153285"/>
            <a:ext cx="3032759" cy="3790310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6E658BA3-0202-C705-7A02-8B70B788442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724400" y="2170621"/>
            <a:ext cx="6553200" cy="3772974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BD761E53-47C7-492A-D5B5-A8C2740B5157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53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2" y="2153285"/>
            <a:ext cx="6925660" cy="3500438"/>
          </a:xfrm>
        </p:spPr>
        <p:txBody>
          <a:bodyPr lIns="91440">
            <a:normAutofit/>
          </a:bodyPr>
          <a:lstStyle>
            <a:lvl1pPr marL="0" indent="0">
              <a:spcBef>
                <a:spcPts val="1000"/>
              </a:spcBef>
              <a:spcAft>
                <a:spcPts val="1200"/>
              </a:spcAft>
              <a:buNone/>
              <a:defRPr sz="1800" b="0"/>
            </a:lvl1pPr>
            <a:lvl2pPr marL="228600">
              <a:spcBef>
                <a:spcPts val="1000"/>
              </a:spcBef>
              <a:spcAft>
                <a:spcPts val="1200"/>
              </a:spcAft>
              <a:defRPr sz="1800" b="0"/>
            </a:lvl2pPr>
            <a:lvl3pPr marL="685800">
              <a:spcBef>
                <a:spcPts val="1000"/>
              </a:spcBef>
              <a:spcAft>
                <a:spcPts val="1200"/>
              </a:spcAft>
              <a:defRPr sz="1800" b="0"/>
            </a:lvl3pPr>
            <a:lvl4pPr marL="868680">
              <a:spcBef>
                <a:spcPts val="1000"/>
              </a:spcBef>
              <a:spcAft>
                <a:spcPts val="1200"/>
              </a:spcAft>
              <a:defRPr sz="1800" b="0"/>
            </a:lvl4pPr>
            <a:lvl5pPr marL="1143000">
              <a:spcBef>
                <a:spcPts val="1000"/>
              </a:spcBef>
              <a:spcAft>
                <a:spcPts val="1200"/>
              </a:spcAft>
              <a:defRPr sz="18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5745" y="2153285"/>
            <a:ext cx="3229495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C9F70CF1-DCAD-AE71-6B34-7BFB25EE530B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35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33145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CF90928-AB48-3554-E2B9-417A00F286AD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930275" y="2168526"/>
            <a:ext cx="10331450" cy="393906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D6C0A7-887A-66E2-A954-5E0592B9F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8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BB1E76-5845-01C9-1D0D-03CFFE6F0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96C21AF-4286-DECE-37A1-E8980687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655320"/>
            <a:ext cx="4572000" cy="5486400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E1D6B3-3EC8-6AC4-BE2B-5C732C85679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773680"/>
            <a:ext cx="4572000" cy="336804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spcBef>
                <a:spcPts val="1000"/>
              </a:spcBef>
              <a:buNone/>
              <a:defRPr sz="1600"/>
            </a:lvl2pPr>
            <a:lvl3pPr marL="914400" indent="0">
              <a:spcBef>
                <a:spcPts val="1000"/>
              </a:spcBef>
              <a:buNone/>
              <a:defRPr sz="1400"/>
            </a:lvl3pPr>
            <a:lvl4pPr marL="1371600" indent="0">
              <a:spcBef>
                <a:spcPts val="1000"/>
              </a:spcBef>
              <a:buNone/>
              <a:defRPr sz="1200"/>
            </a:lvl4pPr>
            <a:lvl5pPr marL="1828800" indent="0"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113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229E2-8757-94D8-A1B6-702189DC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3249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7143C8-CDFF-B937-C00C-5E7B509399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883920"/>
            <a:ext cx="4114800" cy="50596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2637A1-1BB4-AF51-24C3-6FE78DD45D9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438400"/>
            <a:ext cx="4799012" cy="3505200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buNone/>
              <a:defRPr sz="1800"/>
            </a:lvl1pPr>
            <a:lvl2pPr marL="457200" indent="0">
              <a:lnSpc>
                <a:spcPct val="125000"/>
              </a:lnSpc>
              <a:buNone/>
              <a:defRPr sz="1600"/>
            </a:lvl2pPr>
            <a:lvl3pPr marL="914400" indent="0">
              <a:lnSpc>
                <a:spcPct val="125000"/>
              </a:lnSpc>
              <a:buNone/>
              <a:defRPr sz="1400"/>
            </a:lvl3pPr>
            <a:lvl4pPr marL="1371600" indent="0">
              <a:lnSpc>
                <a:spcPct val="125000"/>
              </a:lnSpc>
              <a:buNone/>
              <a:defRPr sz="1200"/>
            </a:lvl4pPr>
            <a:lvl5pPr marL="1828800" indent="0">
              <a:lnSpc>
                <a:spcPct val="125000"/>
              </a:lnSpc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56F59DF2-AB3C-B7B3-826A-636B8CC5AB3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687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737016-0B2B-9F81-7A77-63223C486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34E572-08FE-0439-A460-8DFE1183A6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8742" y="914399"/>
            <a:ext cx="4798858" cy="50291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1EB46EC-087C-B8FF-2363-B99FAE983B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14400"/>
            <a:ext cx="5713413" cy="50292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2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1D49246-C641-C3BA-F07B-89FFC6CDA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853439"/>
            <a:ext cx="4802373" cy="2833689"/>
          </a:xfrm>
        </p:spPr>
        <p:txBody>
          <a:bodyPr rIns="914400"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BE7E1DF-A70C-8F79-9B76-72B2A7B4DC7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93191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CD5F637-DFBF-7FED-7CD5-F46A26E5CD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3E3B934-3E16-21AF-8F5A-9EFD93255705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872928-B479-F7C5-9C83-C448FBA36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20445"/>
            <a:ext cx="4114800" cy="50292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61E3771A-E1EB-0CBE-828C-2C5E1F2AE6C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75227" y="1020445"/>
            <a:ext cx="4802735" cy="5029200"/>
          </a:xfrm>
        </p:spPr>
        <p:txBody>
          <a:bodyPr anchor="ctr">
            <a:normAutofit/>
          </a:bodyPr>
          <a:lstStyle>
            <a:lvl1pPr marL="22860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1pPr>
            <a:lvl2pPr marL="41148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/>
            </a:lvl2pPr>
            <a:lvl3pPr marL="59436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/>
            </a:lvl3pPr>
            <a:lvl4pPr marL="77724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4pPr>
            <a:lvl5pPr marL="96012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A1635D-96F0-769B-4ECB-70502770A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4F877767-0342-A344-0462-A0D877FF68F8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15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21F215D-0D9E-64B3-1F66-E90B87932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00741"/>
            <a:ext cx="4802372" cy="278891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86A4459-11C2-44C6-0173-C666D5AADC1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82523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4EF14-0982-D931-9DD6-ECFE61D5B0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7E927E-4F73-5579-4F1D-E13899DEEA0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6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0" y="2153285"/>
            <a:ext cx="4953001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09360" y="2153285"/>
            <a:ext cx="51358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5D7E8F5-692D-24DD-0F8C-9563BA74AAF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1" y="2153285"/>
            <a:ext cx="3261359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480560" y="2153285"/>
            <a:ext cx="69646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C0F1533-3810-C210-9B67-D2F4A1846C23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16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9C70371-D147-2B29-EAEB-B10A799D09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169" y="614812"/>
            <a:ext cx="10359659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AE226-98C6-70F4-8DED-59E8FE3040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67" y="2177378"/>
            <a:ext cx="5713413" cy="4669987"/>
          </a:xfrm>
          <a:custGeom>
            <a:avLst/>
            <a:gdLst>
              <a:gd name="connsiteX0" fmla="*/ 400038 w 5713413"/>
              <a:gd name="connsiteY0" fmla="*/ 0 h 4669987"/>
              <a:gd name="connsiteX1" fmla="*/ 5713413 w 5713413"/>
              <a:gd name="connsiteY1" fmla="*/ 0 h 4669987"/>
              <a:gd name="connsiteX2" fmla="*/ 5713413 w 5713413"/>
              <a:gd name="connsiteY2" fmla="*/ 4315224 h 4669987"/>
              <a:gd name="connsiteX3" fmla="*/ 400038 w 5713413"/>
              <a:gd name="connsiteY3" fmla="*/ 4315224 h 4669987"/>
              <a:gd name="connsiteX4" fmla="*/ 0 w 5713413"/>
              <a:gd name="connsiteY4" fmla="*/ 0 h 4669987"/>
              <a:gd name="connsiteX5" fmla="*/ 386684 w 5713413"/>
              <a:gd name="connsiteY5" fmla="*/ 0 h 4669987"/>
              <a:gd name="connsiteX6" fmla="*/ 386684 w 5713413"/>
              <a:gd name="connsiteY6" fmla="*/ 4328578 h 4669987"/>
              <a:gd name="connsiteX7" fmla="*/ 5713413 w 5713413"/>
              <a:gd name="connsiteY7" fmla="*/ 4328578 h 4669987"/>
              <a:gd name="connsiteX8" fmla="*/ 5713413 w 5713413"/>
              <a:gd name="connsiteY8" fmla="*/ 4669987 h 4669987"/>
              <a:gd name="connsiteX9" fmla="*/ 0 w 5713413"/>
              <a:gd name="connsiteY9" fmla="*/ 4669987 h 4669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13413" h="4669987">
                <a:moveTo>
                  <a:pt x="400038" y="0"/>
                </a:moveTo>
                <a:lnTo>
                  <a:pt x="5713413" y="0"/>
                </a:lnTo>
                <a:lnTo>
                  <a:pt x="5713413" y="4315224"/>
                </a:lnTo>
                <a:lnTo>
                  <a:pt x="400038" y="4315224"/>
                </a:lnTo>
                <a:close/>
                <a:moveTo>
                  <a:pt x="0" y="0"/>
                </a:moveTo>
                <a:lnTo>
                  <a:pt x="386684" y="0"/>
                </a:lnTo>
                <a:lnTo>
                  <a:pt x="386684" y="4328578"/>
                </a:lnTo>
                <a:lnTo>
                  <a:pt x="5713413" y="4328578"/>
                </a:lnTo>
                <a:lnTo>
                  <a:pt x="5713413" y="4669987"/>
                </a:lnTo>
                <a:lnTo>
                  <a:pt x="0" y="46699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EA9034-22FD-3C2F-6A27-6363896980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153285"/>
            <a:ext cx="4799012" cy="3790315"/>
          </a:xfrm>
        </p:spPr>
        <p:txBody>
          <a:bodyPr>
            <a:normAutofit/>
          </a:bodyPr>
          <a:lstStyle>
            <a:lvl1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2000"/>
            </a:lvl1pPr>
            <a:lvl2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800"/>
            </a:lvl2pPr>
            <a:lvl3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600"/>
            </a:lvl3pPr>
            <a:lvl4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4pPr>
            <a:lvl5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72AFED-AF5A-A2E9-0D36-388733BBE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A42E613-3DCC-07A2-BA9B-74B13F28E59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90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.icepanel.io/TSeIQl6JXqebeB/Rjq9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blue retro toy car with a knitted heart tied on its roof">
            <a:extLst>
              <a:ext uri="{FF2B5EF4-FFF2-40B4-BE49-F238E27FC236}">
                <a16:creationId xmlns:a16="http://schemas.microsoft.com/office/drawing/2014/main" id="{C5E399AE-C2DC-0BE4-A179-9A726D23FF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20924" b="1264"/>
          <a:stretch/>
        </p:blipFill>
        <p:spPr>
          <a:xfrm>
            <a:off x="458788" y="457200"/>
            <a:ext cx="11274425" cy="5943600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6ABF06-5491-8319-408F-AC9C03E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1385" y="1778000"/>
            <a:ext cx="4701904" cy="8534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Rent a wreck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A84F6F54-2363-9206-6D97-01310A0CEC8F}"/>
              </a:ext>
            </a:extLst>
          </p:cNvPr>
          <p:cNvSpPr txBox="1">
            <a:spLocks/>
          </p:cNvSpPr>
          <p:nvPr/>
        </p:nvSpPr>
        <p:spPr>
          <a:xfrm>
            <a:off x="7567474" y="2631440"/>
            <a:ext cx="3049725" cy="680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+mn-lt"/>
              </a:rPr>
              <a:t>Case for candidates</a:t>
            </a:r>
          </a:p>
        </p:txBody>
      </p:sp>
    </p:spTree>
    <p:extLst>
      <p:ext uri="{BB962C8B-B14F-4D97-AF65-F5344CB8AC3E}">
        <p14:creationId xmlns:p14="http://schemas.microsoft.com/office/powerpoint/2010/main" val="386508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61152-381E-D654-15E9-7C4F09608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0" y="685800"/>
            <a:ext cx="4572000" cy="548640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03844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4B7D88-18D8-7250-6364-BECA6F653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655320"/>
            <a:ext cx="4572000" cy="5486400"/>
          </a:xfrm>
        </p:spPr>
        <p:txBody>
          <a:bodyPr anchor="ctr">
            <a:normAutofit/>
          </a:bodyPr>
          <a:lstStyle/>
          <a:p>
            <a:r>
              <a:rPr lang="en-US" dirty="0"/>
              <a:t>Case 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C0D5F39-EF49-BECB-8276-8B8A46F07AC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505893" y="1714500"/>
            <a:ext cx="4572000" cy="3368040"/>
          </a:xfrm>
        </p:spPr>
        <p:txBody>
          <a:bodyPr anchor="ctr">
            <a:normAutofit/>
          </a:bodyPr>
          <a:lstStyle/>
          <a:p>
            <a:r>
              <a:rPr lang="en-GB" dirty="0"/>
              <a:t>The task is to build a part of a new car rentals system with focus on the business logic.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374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A951FD-B055-4EE8-B6D9-62EC0F39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920" y="1078547"/>
            <a:ext cx="4114800" cy="759143"/>
          </a:xfrm>
        </p:spPr>
        <p:txBody>
          <a:bodyPr anchor="b"/>
          <a:lstStyle/>
          <a:p>
            <a:pPr algn="ctr"/>
            <a:r>
              <a:rPr lang="en-US" dirty="0"/>
              <a:t>Demarcations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5F8EB2-8936-F0AC-DA2A-4A5609BEA7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475227" y="1837689"/>
            <a:ext cx="4802735" cy="4211955"/>
          </a:xfrm>
        </p:spPr>
        <p:txBody>
          <a:bodyPr anchor="t">
            <a:normAutofit/>
          </a:bodyPr>
          <a:lstStyle/>
          <a:p>
            <a:r>
              <a:rPr lang="en-US" b="1" dirty="0"/>
              <a:t>Business logic: </a:t>
            </a:r>
            <a:r>
              <a:rPr lang="en-US" dirty="0"/>
              <a:t>Business logic is in scope for this task as well as adequate tests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B071951-0481-6552-078F-0FD5DEC10B8B}"/>
              </a:ext>
            </a:extLst>
          </p:cNvPr>
          <p:cNvCxnSpPr>
            <a:cxnSpLocks/>
          </p:cNvCxnSpPr>
          <p:nvPr/>
        </p:nvCxnSpPr>
        <p:spPr>
          <a:xfrm>
            <a:off x="6136640" y="1567497"/>
            <a:ext cx="0" cy="37230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3">
            <a:extLst>
              <a:ext uri="{FF2B5EF4-FFF2-40B4-BE49-F238E27FC236}">
                <a16:creationId xmlns:a16="http://schemas.microsoft.com/office/drawing/2014/main" id="{99543D6D-8357-BBFA-9C2E-BFA15C975F34}"/>
              </a:ext>
            </a:extLst>
          </p:cNvPr>
          <p:cNvSpPr txBox="1">
            <a:spLocks/>
          </p:cNvSpPr>
          <p:nvPr/>
        </p:nvSpPr>
        <p:spPr>
          <a:xfrm>
            <a:off x="6819194" y="1020445"/>
            <a:ext cx="4114800" cy="8216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Scope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A6EB9A9A-39CA-DAD4-198A-AF8A375DC215}"/>
              </a:ext>
            </a:extLst>
          </p:cNvPr>
          <p:cNvSpPr txBox="1">
            <a:spLocks/>
          </p:cNvSpPr>
          <p:nvPr/>
        </p:nvSpPr>
        <p:spPr>
          <a:xfrm>
            <a:off x="793952" y="1837689"/>
            <a:ext cx="4802735" cy="42119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1480" indent="-228600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94360" indent="-228600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7240" indent="-228600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60120" indent="-228600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User interface: </a:t>
            </a:r>
            <a:r>
              <a:rPr lang="en-US" dirty="0"/>
              <a:t>The customers will implement their own user interfaces</a:t>
            </a:r>
          </a:p>
          <a:p>
            <a:r>
              <a:rPr lang="en-US" b="1" dirty="0"/>
              <a:t>Storage: </a:t>
            </a:r>
            <a:r>
              <a:rPr lang="en-US" dirty="0"/>
              <a:t>The customers will implement their own storage solutions</a:t>
            </a:r>
          </a:p>
        </p:txBody>
      </p:sp>
    </p:spTree>
    <p:extLst>
      <p:ext uri="{BB962C8B-B14F-4D97-AF65-F5344CB8AC3E}">
        <p14:creationId xmlns:p14="http://schemas.microsoft.com/office/powerpoint/2010/main" val="762554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652A1E-B3F7-E1B2-76ED-8F78E74B9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0" y="485113"/>
            <a:ext cx="10515600" cy="1531525"/>
          </a:xfrm>
        </p:spPr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65E832F-DC64-28CC-592D-2CA44C5718D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29640" y="2153285"/>
            <a:ext cx="4953001" cy="3500438"/>
          </a:xfrm>
        </p:spPr>
        <p:txBody>
          <a:bodyPr/>
          <a:lstStyle/>
          <a:p>
            <a:r>
              <a:rPr lang="en-US" noProof="1"/>
              <a:t>The system is multitenant</a:t>
            </a:r>
          </a:p>
          <a:p>
            <a:r>
              <a:rPr lang="en-US" noProof="1"/>
              <a:t>Rental price is calculated based on the given formula including:</a:t>
            </a:r>
          </a:p>
          <a:p>
            <a:pPr lvl="1"/>
            <a:r>
              <a:rPr lang="en-US" noProof="1"/>
              <a:t>Days of rental</a:t>
            </a:r>
          </a:p>
          <a:p>
            <a:pPr lvl="1"/>
            <a:r>
              <a:rPr lang="en-US" noProof="1"/>
              <a:t>Base price</a:t>
            </a:r>
          </a:p>
          <a:p>
            <a:pPr lvl="1"/>
            <a:r>
              <a:rPr lang="en-US" noProof="1"/>
              <a:t>Car category addition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69CC98A-13B9-DAED-1898-47715878985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09360" y="2153285"/>
            <a:ext cx="5135880" cy="3500438"/>
          </a:xfrm>
        </p:spPr>
        <p:txBody>
          <a:bodyPr/>
          <a:lstStyle/>
          <a:p>
            <a:r>
              <a:rPr lang="en-US" noProof="1"/>
              <a:t>The system will offer functionality for: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noProof="1"/>
              <a:t>Registering a car pickup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noProof="1"/>
              <a:t>Registering a car return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noProof="1"/>
              <a:t>Calculating the final price</a:t>
            </a:r>
          </a:p>
        </p:txBody>
      </p:sp>
    </p:spTree>
    <p:extLst>
      <p:ext uri="{BB962C8B-B14F-4D97-AF65-F5344CB8AC3E}">
        <p14:creationId xmlns:p14="http://schemas.microsoft.com/office/powerpoint/2010/main" val="485500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364034-5F15-4B68-638D-779A619AC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655320"/>
            <a:ext cx="4572000" cy="5486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Architecture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02428-39FB-B624-A863-4EE8D23F6401}"/>
              </a:ext>
            </a:extLst>
          </p:cNvPr>
          <p:cNvSpPr txBox="1"/>
          <p:nvPr/>
        </p:nvSpPr>
        <p:spPr>
          <a:xfrm>
            <a:off x="6505893" y="1714500"/>
            <a:ext cx="4572000" cy="3368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https://s.icepanel.io/TSeIQl6JXqebeB/Rjq9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60AD58C6-6F47-0261-9611-E968042F55B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501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364034-5F15-4B68-638D-779A619AC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88" y="152518"/>
            <a:ext cx="4701904" cy="752122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/>
              <a:t>Tech stack</a:t>
            </a:r>
          </a:p>
        </p:txBody>
      </p:sp>
      <p:sp>
        <p:nvSpPr>
          <p:cNvPr id="6" name="AutoShape 8">
            <a:extLst>
              <a:ext uri="{FF2B5EF4-FFF2-40B4-BE49-F238E27FC236}">
                <a16:creationId xmlns:a16="http://schemas.microsoft.com/office/drawing/2014/main" id="{1D05FA32-A97C-2039-0C54-5C72BF2D6F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E"/>
          </a:p>
        </p:txBody>
      </p:sp>
      <p:pic>
        <p:nvPicPr>
          <p:cNvPr id="1026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008B5754-D39C-AC07-9DFC-9AA81FDDC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8637" y="2796593"/>
            <a:ext cx="3011040" cy="62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white and yellow text on a black background&#10;&#10;Description automatically generated">
            <a:extLst>
              <a:ext uri="{FF2B5EF4-FFF2-40B4-BE49-F238E27FC236}">
                <a16:creationId xmlns:a16="http://schemas.microsoft.com/office/drawing/2014/main" id="{94FC6A09-D305-1121-BA09-9DCB332D3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1447" y="3378529"/>
            <a:ext cx="1365755" cy="136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green logo with white text&#10;&#10;Description automatically generated">
            <a:extLst>
              <a:ext uri="{FF2B5EF4-FFF2-40B4-BE49-F238E27FC236}">
                <a16:creationId xmlns:a16="http://schemas.microsoft.com/office/drawing/2014/main" id="{B754C99E-14B1-7B5A-F577-78FD950A6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480" y="1116816"/>
            <a:ext cx="3191845" cy="1196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logo with red and blue text&#10;&#10;Description automatically generated">
            <a:extLst>
              <a:ext uri="{FF2B5EF4-FFF2-40B4-BE49-F238E27FC236}">
                <a16:creationId xmlns:a16="http://schemas.microsoft.com/office/drawing/2014/main" id="{EF078C44-1281-4965-2F91-4BCD3D92BF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3543" y="4061407"/>
            <a:ext cx="2542279" cy="1138541"/>
          </a:xfrm>
          <a:prstGeom prst="rect">
            <a:avLst/>
          </a:prstGeom>
        </p:spPr>
      </p:pic>
      <p:pic>
        <p:nvPicPr>
          <p:cNvPr id="1036" name="Picture 12" descr="A black and white logo&#10;&#10;Description automatically generated">
            <a:extLst>
              <a:ext uri="{FF2B5EF4-FFF2-40B4-BE49-F238E27FC236}">
                <a16:creationId xmlns:a16="http://schemas.microsoft.com/office/drawing/2014/main" id="{4893852C-8C5B-9E78-7275-BF9A015C6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788" y="3844874"/>
            <a:ext cx="1366713" cy="136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NET Logo PNG Vector (SVG) Free Download">
            <a:extLst>
              <a:ext uri="{FF2B5EF4-FFF2-40B4-BE49-F238E27FC236}">
                <a16:creationId xmlns:a16="http://schemas.microsoft.com/office/drawing/2014/main" id="{B1688459-CA5A-B5F9-17A0-746A295EA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006" y="1382136"/>
            <a:ext cx="1630990" cy="1630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4220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364034-5F15-4B68-638D-779A619AC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0" y="485113"/>
            <a:ext cx="10515600" cy="1531525"/>
          </a:xfrm>
        </p:spPr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51A4F1-ABAF-2D28-B31B-A6DC9942FA1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2800" y="2153285"/>
            <a:ext cx="6964680" cy="3500438"/>
          </a:xfrm>
        </p:spPr>
        <p:txBody>
          <a:bodyPr/>
          <a:lstStyle/>
          <a:p>
            <a:r>
              <a:rPr lang="en-US" dirty="0"/>
              <a:t>Unit tests for the most important business logic methods</a:t>
            </a:r>
          </a:p>
          <a:p>
            <a:r>
              <a:rPr lang="en-US" dirty="0"/>
              <a:t>Integration tests for the existing flows (Controller and Services)</a:t>
            </a:r>
          </a:p>
        </p:txBody>
      </p:sp>
    </p:spTree>
    <p:extLst>
      <p:ext uri="{BB962C8B-B14F-4D97-AF65-F5344CB8AC3E}">
        <p14:creationId xmlns:p14="http://schemas.microsoft.com/office/powerpoint/2010/main" val="3030076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364034-5F15-4B68-638D-779A619AC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0" y="485113"/>
            <a:ext cx="10515600" cy="1531525"/>
          </a:xfrm>
        </p:spPr>
        <p:txBody>
          <a:bodyPr/>
          <a:lstStyle/>
          <a:p>
            <a:r>
              <a:rPr lang="en-US" dirty="0"/>
              <a:t>Considerations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93159D-E72A-4C5B-E9D2-18BA09A87C7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29641" y="2153285"/>
            <a:ext cx="3261359" cy="3500438"/>
          </a:xfrm>
        </p:spPr>
        <p:txBody>
          <a:bodyPr/>
          <a:lstStyle/>
          <a:p>
            <a:r>
              <a:rPr lang="en-US" b="0" dirty="0"/>
              <a:t>Hardcoded values for base price and car category additions</a:t>
            </a:r>
          </a:p>
        </p:txBody>
      </p:sp>
    </p:spTree>
    <p:extLst>
      <p:ext uri="{BB962C8B-B14F-4D97-AF65-F5344CB8AC3E}">
        <p14:creationId xmlns:p14="http://schemas.microsoft.com/office/powerpoint/2010/main" val="2614038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F8F842-D95F-32E4-59B0-60283CC86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0" y="485113"/>
            <a:ext cx="10515600" cy="1531525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6187B-AC94-F6E4-6B8F-FAB5DD4D46C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29642" y="2153285"/>
            <a:ext cx="6925660" cy="3500438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Secure the Web API</a:t>
            </a:r>
          </a:p>
          <a:p>
            <a:pPr lvl="2"/>
            <a:r>
              <a:rPr lang="en-US" dirty="0"/>
              <a:t>Add authentication &amp; authorization for the Web API endpoints</a:t>
            </a:r>
          </a:p>
          <a:p>
            <a:pPr lvl="2"/>
            <a:r>
              <a:rPr lang="en-US" dirty="0"/>
              <a:t>Add security scanning in the CI pipeline</a:t>
            </a:r>
          </a:p>
          <a:p>
            <a:pPr lvl="1"/>
            <a:r>
              <a:rPr lang="en-US" dirty="0"/>
              <a:t>Add code coverage in CI pipeline</a:t>
            </a:r>
          </a:p>
          <a:p>
            <a:pPr lvl="1"/>
            <a:r>
              <a:rPr lang="en-US" dirty="0"/>
              <a:t>Implement customer specifics to be set dynamically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B27BAD-9602-6B60-C782-2749DB9901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36090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722518_win32_SD_v11" id="{6E195932-91F4-4861-8538-848409B20D97}" vid="{F5C82CE7-F5AC-4E30-975C-FD228ED220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2E4FA29-61E2-42A6-9537-732ED628B6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796806-D3A7-49C6-9335-B8A0B9307F8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7CDA33-9251-49D0-A51A-7888AA3E063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{C9D5A235-04B7-407D-94BB-CA5883D9110B}tf66722518_win32</Template>
  <TotalTime>225</TotalTime>
  <Words>212</Words>
  <Application>Microsoft Office PowerPoint</Application>
  <PresentationFormat>Widescreen</PresentationFormat>
  <Paragraphs>52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Bodoni MT</vt:lpstr>
      <vt:lpstr>Calibri</vt:lpstr>
      <vt:lpstr>Source Sans Pro Light</vt:lpstr>
      <vt:lpstr>Custom</vt:lpstr>
      <vt:lpstr>Rent a wreck</vt:lpstr>
      <vt:lpstr>Case summary</vt:lpstr>
      <vt:lpstr>Demarcations</vt:lpstr>
      <vt:lpstr>Requirements</vt:lpstr>
      <vt:lpstr>Architecture</vt:lpstr>
      <vt:lpstr>Tech stack</vt:lpstr>
      <vt:lpstr>Testing</vt:lpstr>
      <vt:lpstr>Considerations</vt:lpstr>
      <vt:lpstr>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 a wreck</dc:title>
  <dc:creator>Daniel Eliovits</dc:creator>
  <cp:lastModifiedBy>Daniel Eliovits</cp:lastModifiedBy>
  <cp:revision>18</cp:revision>
  <dcterms:created xsi:type="dcterms:W3CDTF">2024-05-19T09:53:54Z</dcterms:created>
  <dcterms:modified xsi:type="dcterms:W3CDTF">2024-05-19T13:38:57Z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